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6" r:id="rId3"/>
    <p:sldId id="258" r:id="rId5"/>
    <p:sldId id="275" r:id="rId6"/>
    <p:sldId id="259" r:id="rId7"/>
    <p:sldId id="257" r:id="rId8"/>
    <p:sldId id="276" r:id="rId9"/>
    <p:sldId id="261" r:id="rId10"/>
    <p:sldId id="277" r:id="rId11"/>
    <p:sldId id="262" r:id="rId12"/>
    <p:sldId id="263" r:id="rId13"/>
    <p:sldId id="264" r:id="rId14"/>
    <p:sldId id="266" r:id="rId15"/>
    <p:sldId id="267" r:id="rId16"/>
    <p:sldId id="271" r:id="rId17"/>
    <p:sldId id="273" r:id="rId18"/>
    <p:sldId id="274" r:id="rId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屏2022-11-16 下午8.40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6410" y="2120265"/>
            <a:ext cx="8679180" cy="26174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截屏2022-11-19 上午12.29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701415"/>
            <a:ext cx="12192000" cy="31565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81000" y="449580"/>
            <a:ext cx="963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上面方法存在的问题：即使是不同部分的点也可能计算得同样的分数。</a:t>
            </a:r>
            <a:endParaRPr lang="zh-CN" altLang="en-US" sz="2400"/>
          </a:p>
        </p:txBody>
      </p:sp>
      <p:pic>
        <p:nvPicPr>
          <p:cNvPr id="3" name="图片 2" descr="截屏2022-11-19 上午12.12.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09955"/>
            <a:ext cx="5776595" cy="29381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39765" y="206629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按照打分进行</a:t>
            </a:r>
            <a:r>
              <a:rPr lang="zh-CN" altLang="en-US">
                <a:solidFill>
                  <a:srgbClr val="FF0000"/>
                </a:solidFill>
              </a:rPr>
              <a:t>遍历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10735" y="2787015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按照邻居进行遍历（不考虑</a:t>
            </a:r>
            <a:r>
              <a:rPr lang="zh-CN" altLang="en-US">
                <a:solidFill>
                  <a:srgbClr val="FF0000"/>
                </a:solidFill>
              </a:rPr>
              <a:t>打分）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9" name="图片 8" descr="截屏2022-11-19 上午12.08.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230" y="1240790"/>
            <a:ext cx="2362200" cy="8255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952230" y="2032000"/>
            <a:ext cx="2665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更多优化：对于不同距离的点，乘以不同的距离系数进行</a:t>
            </a:r>
            <a:r>
              <a:rPr lang="zh-CN" altLang="en-US"/>
              <a:t>放大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2-11-19 上午12.33.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750" y="177800"/>
            <a:ext cx="10350500" cy="668020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1199515" y="1369060"/>
            <a:ext cx="10738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截屏2022-11-19 上午12.37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3590"/>
            <a:ext cx="12192000" cy="52914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截屏2022-11-19 上午12.38.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8060" y="1019810"/>
            <a:ext cx="7676515" cy="4817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截屏2022-11-19 上午12.39.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3730" y="890905"/>
            <a:ext cx="8383905" cy="50768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77215" y="558165"/>
            <a:ext cx="9335135" cy="2168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lang="zh-CN" altLang="en-US"/>
              <a:t>本文</a:t>
            </a:r>
            <a:r>
              <a:rPr lang="zh-CN" altLang="en-US"/>
              <a:t>贡献：</a:t>
            </a:r>
            <a:endParaRPr lang="zh-CN" altLang="en-US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提出</a:t>
            </a:r>
            <a:r>
              <a:rPr lang="en-US" altLang="zh-CN"/>
              <a:t>HALO</a:t>
            </a:r>
            <a:r>
              <a:rPr lang="zh-CN" altLang="en-US"/>
              <a:t>算法，在半外部内存模型</a:t>
            </a:r>
            <a:r>
              <a:rPr lang="en-US" altLang="zh-CN"/>
              <a:t>(</a:t>
            </a:r>
            <a:r>
              <a:rPr lang="zh-CN" altLang="en-US"/>
              <a:t>如</a:t>
            </a:r>
            <a:r>
              <a:rPr lang="en-US" altLang="zh-CN"/>
              <a:t>UVM)</a:t>
            </a:r>
            <a:r>
              <a:rPr lang="zh-CN" altLang="en-US"/>
              <a:t>中</a:t>
            </a:r>
            <a:r>
              <a:rPr lang="en-US" altLang="zh-CN"/>
              <a:t>GPU</a:t>
            </a:r>
            <a:r>
              <a:rPr lang="zh-CN" altLang="en-US"/>
              <a:t>遍历图形时提高数据局部性和传输</a:t>
            </a:r>
            <a:r>
              <a:rPr lang="zh-CN" altLang="en-US"/>
              <a:t>量</a:t>
            </a:r>
            <a:endParaRPr lang="zh-CN" altLang="en-US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第一个在</a:t>
            </a:r>
            <a:r>
              <a:rPr lang="en-US" altLang="zh-CN"/>
              <a:t>GPU</a:t>
            </a:r>
            <a:r>
              <a:rPr lang="zh-CN" altLang="en-US"/>
              <a:t>和统一内存环境下的</a:t>
            </a:r>
            <a:r>
              <a:rPr lang="zh-CN" altLang="en-US"/>
              <a:t>工作</a:t>
            </a:r>
            <a:endParaRPr lang="zh-CN" altLang="en-US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遍历速度提升</a:t>
            </a:r>
            <a:r>
              <a:rPr lang="en-US" altLang="zh-CN"/>
              <a:t>1.52-1.9</a:t>
            </a:r>
            <a:r>
              <a:rPr lang="zh-CN" altLang="en-US"/>
              <a:t>倍</a:t>
            </a:r>
            <a:endParaRPr lang="zh-CN" altLang="en-US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适应图压缩方法的</a:t>
            </a:r>
            <a:r>
              <a:rPr lang="en-US" altLang="zh-CN"/>
              <a:t>reorder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18417" t="8809" r="21162" b="12406"/>
          <a:stretch>
            <a:fillRect/>
          </a:stretch>
        </p:blipFill>
        <p:spPr>
          <a:xfrm>
            <a:off x="563245" y="198755"/>
            <a:ext cx="4095750" cy="3004185"/>
          </a:xfrm>
          <a:prstGeom prst="rect">
            <a:avLst/>
          </a:prstGeom>
        </p:spPr>
      </p:pic>
      <p:pic>
        <p:nvPicPr>
          <p:cNvPr id="4" name="图片 3" descr="截屏2022-11-19 上午8.13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850" y="198755"/>
            <a:ext cx="3048635" cy="2769870"/>
          </a:xfrm>
          <a:prstGeom prst="rect">
            <a:avLst/>
          </a:prstGeom>
        </p:spPr>
      </p:pic>
      <p:pic>
        <p:nvPicPr>
          <p:cNvPr id="5" name="图片 4" descr="截屏2022-11-19 上午8.13.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485" y="198755"/>
            <a:ext cx="3135630" cy="2742565"/>
          </a:xfrm>
          <a:prstGeom prst="rect">
            <a:avLst/>
          </a:prstGeom>
        </p:spPr>
      </p:pic>
      <p:pic>
        <p:nvPicPr>
          <p:cNvPr id="6" name="图片 5" descr="截屏2022-11-19 上午8.16.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" y="3202940"/>
            <a:ext cx="5491480" cy="3655060"/>
          </a:xfrm>
          <a:prstGeom prst="rect">
            <a:avLst/>
          </a:prstGeom>
        </p:spPr>
      </p:pic>
      <p:pic>
        <p:nvPicPr>
          <p:cNvPr id="7" name="图片 6" descr="截屏2022-11-19 上午8.16.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830" y="3202940"/>
            <a:ext cx="5309870" cy="35991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83895" y="372110"/>
            <a:ext cx="98602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Motivation</a:t>
            </a:r>
            <a:endParaRPr lang="en-US" altLang="zh-CN"/>
          </a:p>
          <a:p>
            <a:r>
              <a:rPr lang="zh-CN" altLang="en-US"/>
              <a:t>大多数</a:t>
            </a:r>
            <a:r>
              <a:rPr lang="en-US" altLang="zh-CN"/>
              <a:t>GPU</a:t>
            </a:r>
            <a:r>
              <a:rPr lang="zh-CN" altLang="en-US"/>
              <a:t>上的图工作中，图都是适合</a:t>
            </a:r>
            <a:r>
              <a:rPr lang="en-US" altLang="zh-CN"/>
              <a:t>GPU</a:t>
            </a:r>
            <a:r>
              <a:rPr lang="zh-CN" altLang="en-US"/>
              <a:t>内存大小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对于大图，会分布到多个</a:t>
            </a:r>
            <a:r>
              <a:rPr lang="en-US" altLang="zh-CN"/>
              <a:t>GPU</a:t>
            </a:r>
            <a:r>
              <a:rPr lang="zh-CN" altLang="en-US"/>
              <a:t>，或者同时分布到</a:t>
            </a:r>
            <a:r>
              <a:rPr lang="en-US" altLang="zh-CN"/>
              <a:t>CPU</a:t>
            </a:r>
            <a:r>
              <a:rPr lang="zh-CN" altLang="en-US"/>
              <a:t>和</a:t>
            </a:r>
            <a:r>
              <a:rPr lang="en-US" altLang="zh-CN"/>
              <a:t>GPU</a:t>
            </a:r>
            <a:r>
              <a:rPr lang="zh-CN" altLang="en-US"/>
              <a:t>上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最近的</a:t>
            </a:r>
            <a:r>
              <a:rPr lang="en-US" altLang="zh-CN"/>
              <a:t>GPU</a:t>
            </a:r>
            <a:r>
              <a:rPr lang="zh-CN" altLang="en-US"/>
              <a:t>支持</a:t>
            </a:r>
            <a:r>
              <a:rPr lang="en-US" altLang="zh-CN"/>
              <a:t>UVM</a:t>
            </a:r>
            <a:r>
              <a:rPr lang="zh-CN" altLang="en-US"/>
              <a:t>，为多个设备之间的内存管理提供了统一的抽象，在设备之间按页迁移内存</a:t>
            </a:r>
            <a:endParaRPr lang="en-US" altLang="zh-CN"/>
          </a:p>
          <a:p>
            <a:r>
              <a:rPr lang="zh-CN" altLang="en-US"/>
              <a:t>深度</a:t>
            </a:r>
            <a:r>
              <a:rPr lang="zh-CN" altLang="en-US"/>
              <a:t>学习、零拷贝是流水线工作方式，一次向</a:t>
            </a:r>
            <a:r>
              <a:rPr lang="en-US" altLang="zh-CN"/>
              <a:t>GPU</a:t>
            </a:r>
            <a:r>
              <a:rPr lang="zh-CN" altLang="en-US"/>
              <a:t>发送小批量数据，可以和</a:t>
            </a:r>
            <a:r>
              <a:rPr lang="zh-CN" altLang="en-US"/>
              <a:t>计算重叠</a:t>
            </a:r>
            <a:endParaRPr lang="zh-CN" altLang="en-US"/>
          </a:p>
          <a:p>
            <a:r>
              <a:rPr lang="zh-CN" altLang="en-US"/>
              <a:t>但是不适用于图程序，因为数据未知且不规则，而且</a:t>
            </a:r>
            <a:r>
              <a:rPr lang="en-US" altLang="zh-CN"/>
              <a:t>BFS</a:t>
            </a:r>
            <a:r>
              <a:rPr lang="zh-CN" altLang="en-US"/>
              <a:t>的计算强度低，与数据传输难</a:t>
            </a:r>
            <a:r>
              <a:rPr lang="zh-CN" altLang="en-US"/>
              <a:t>重叠</a:t>
            </a:r>
            <a:endParaRPr lang="zh-CN" altLang="en-US"/>
          </a:p>
        </p:txBody>
      </p:sp>
      <p:pic>
        <p:nvPicPr>
          <p:cNvPr id="5" name="图片 4" descr="截屏2022-11-18 下午2.41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835" y="2642235"/>
            <a:ext cx="4279900" cy="38423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570" y="3168015"/>
            <a:ext cx="931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400" b="1"/>
              <a:t>每秒十亿遍历边</a:t>
            </a:r>
            <a:endParaRPr lang="zh-CN" altLang="en-US" sz="1400" b="1"/>
          </a:p>
        </p:txBody>
      </p:sp>
      <p:sp>
        <p:nvSpPr>
          <p:cNvPr id="6" name="文本框 5"/>
          <p:cNvSpPr txBox="1"/>
          <p:nvPr/>
        </p:nvSpPr>
        <p:spPr>
          <a:xfrm>
            <a:off x="5864860" y="2767330"/>
            <a:ext cx="4801870" cy="1337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在</a:t>
            </a:r>
            <a:r>
              <a:rPr lang="en-US" altLang="zh-CN"/>
              <a:t>UVM</a:t>
            </a:r>
            <a:r>
              <a:rPr lang="zh-CN" altLang="en-US"/>
              <a:t>模型中，影响性能的主要因素</a:t>
            </a:r>
            <a:r>
              <a:rPr lang="zh-CN" altLang="en-US"/>
              <a:t>是什么？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UVM</a:t>
            </a:r>
            <a:r>
              <a:rPr lang="zh-CN" altLang="en-US"/>
              <a:t>的内存层次结构有什么</a:t>
            </a:r>
            <a:r>
              <a:rPr lang="zh-CN" altLang="en-US"/>
              <a:t>不同？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如何在</a:t>
            </a:r>
            <a:r>
              <a:rPr lang="en-US" altLang="zh-CN"/>
              <a:t>UVM</a:t>
            </a:r>
            <a:r>
              <a:rPr lang="zh-CN" altLang="en-US"/>
              <a:t>环境中提高图遍历的</a:t>
            </a:r>
            <a:r>
              <a:rPr lang="zh-CN" altLang="en-US"/>
              <a:t>性能？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12775" y="38989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主要</a:t>
            </a:r>
            <a:r>
              <a:rPr lang="zh-CN" altLang="en-US"/>
              <a:t>问题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2775" y="1054735"/>
            <a:ext cx="1044892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Unified Memory - </a:t>
            </a:r>
            <a:r>
              <a:rPr lang="zh-CN" altLang="en-US"/>
              <a:t>包括</a:t>
            </a:r>
            <a:r>
              <a:rPr lang="en-US" altLang="zh-CN"/>
              <a:t>UVM</a:t>
            </a:r>
            <a:r>
              <a:rPr lang="zh-CN" altLang="en-US"/>
              <a:t>和零拷贝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Unified Virtual Memory - CPU</a:t>
            </a:r>
            <a:r>
              <a:rPr lang="zh-CN" altLang="en-US"/>
              <a:t>和</a:t>
            </a:r>
            <a:r>
              <a:rPr lang="en-US" altLang="zh-CN"/>
              <a:t>GPU</a:t>
            </a:r>
            <a:r>
              <a:rPr lang="zh-CN" altLang="en-US"/>
              <a:t>之间的数据</a:t>
            </a:r>
            <a:r>
              <a:rPr lang="zh-CN" altLang="en-US"/>
              <a:t>移动对程序员透明，支持</a:t>
            </a:r>
            <a:r>
              <a:rPr lang="en-US" altLang="zh-CN"/>
              <a:t>GPU</a:t>
            </a:r>
            <a:r>
              <a:rPr lang="zh-CN" altLang="en-US"/>
              <a:t>内存的超额订阅，只要主机空间</a:t>
            </a:r>
            <a:r>
              <a:rPr lang="zh-CN" altLang="en-US"/>
              <a:t>足够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但是对图应用简单的使用</a:t>
            </a:r>
            <a:r>
              <a:rPr lang="en-US" altLang="zh-CN"/>
              <a:t>UM</a:t>
            </a:r>
            <a:r>
              <a:rPr lang="zh-CN" altLang="en-US"/>
              <a:t>会</a:t>
            </a:r>
            <a:r>
              <a:rPr lang="zh-CN" altLang="en-US"/>
              <a:t>影响性能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10540" y="95885"/>
            <a:ext cx="11499850" cy="1845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/>
              <a:t>数据访问模式</a:t>
            </a:r>
            <a:endParaRPr lang="zh-CN" altLang="en-US" sz="2800"/>
          </a:p>
          <a:p>
            <a:pPr algn="l">
              <a:lnSpc>
                <a:spcPct val="150000"/>
              </a:lnSpc>
            </a:pPr>
            <a:r>
              <a:rPr lang="zh-CN" altLang="en-US" sz="2400"/>
              <a:t>由于要使用的图大于GPU内存容量，因此数据在运行时</a:t>
            </a:r>
            <a:r>
              <a:rPr lang="zh-CN" altLang="en-US" sz="2400"/>
              <a:t>需要在主机和设备之间传输。</a:t>
            </a:r>
            <a:endParaRPr lang="zh-CN" altLang="en-US" sz="2400"/>
          </a:p>
          <a:p>
            <a:pPr algn="l">
              <a:lnSpc>
                <a:spcPct val="150000"/>
              </a:lnSpc>
            </a:pPr>
            <a:r>
              <a:rPr lang="en-US" altLang="zh-CN" sz="2400"/>
              <a:t>UM</a:t>
            </a:r>
            <a:r>
              <a:rPr lang="zh-CN" altLang="en-US" sz="2400"/>
              <a:t>的传输以页面粒度（</a:t>
            </a:r>
            <a:r>
              <a:rPr lang="en-US" altLang="zh-CN" sz="2400"/>
              <a:t>4KB</a:t>
            </a:r>
            <a:r>
              <a:rPr lang="zh-CN" altLang="en-US" sz="2400"/>
              <a:t>）</a:t>
            </a:r>
            <a:r>
              <a:rPr lang="zh-CN" altLang="en-US" sz="2400"/>
              <a:t>进行。</a:t>
            </a:r>
            <a:endParaRPr lang="zh-CN" altLang="en-US" sz="2400"/>
          </a:p>
        </p:txBody>
      </p:sp>
      <p:pic>
        <p:nvPicPr>
          <p:cNvPr id="4" name="图片 3" descr="截屏2022-11-19 上午8.28.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68855"/>
            <a:ext cx="12192000" cy="4046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74815" y="1448435"/>
            <a:ext cx="27851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zh-CN" altLang="en-US"/>
              <a:t>依赖于</a:t>
            </a:r>
            <a:r>
              <a:rPr lang="zh-CN" altLang="en-US"/>
              <a:t>源顶点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依赖于图</a:t>
            </a:r>
            <a:r>
              <a:rPr lang="zh-CN" altLang="en-US"/>
              <a:t>排序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依赖于</a:t>
            </a:r>
            <a:r>
              <a:rPr lang="zh-CN" altLang="en-US"/>
              <a:t>方向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07795" y="6164580"/>
            <a:ext cx="4094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ym typeface="+mn-ea"/>
              </a:rPr>
              <a:t>所有访问都随着时间在一个方向移动</a:t>
            </a:r>
            <a:endParaRPr lang="zh-CN" altLang="en-US" sz="1400"/>
          </a:p>
          <a:p>
            <a:pPr algn="l"/>
            <a:r>
              <a:rPr lang="zh-CN" altLang="en-US" sz="1400">
                <a:sym typeface="+mn-ea"/>
              </a:rPr>
              <a:t>更少的页面传输，良好的替换策略，可预测的预取</a:t>
            </a:r>
            <a:endParaRPr lang="zh-CN" altLang="en-US" sz="1400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64490" y="417195"/>
            <a:ext cx="4221480" cy="1337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reorder</a:t>
            </a:r>
            <a:r>
              <a:rPr lang="zh-CN" altLang="en-US"/>
              <a:t>的</a:t>
            </a:r>
            <a:r>
              <a:rPr lang="zh-CN" altLang="en-US"/>
              <a:t>目标：</a:t>
            </a:r>
            <a:endParaRPr lang="zh-CN" altLang="en-US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在</a:t>
            </a:r>
            <a:r>
              <a:rPr lang="en-US" altLang="zh-CN"/>
              <a:t>frontier</a:t>
            </a:r>
            <a:r>
              <a:rPr lang="zh-CN" altLang="en-US"/>
              <a:t>内的顶点标签互相</a:t>
            </a:r>
            <a:r>
              <a:rPr lang="zh-CN" altLang="en-US"/>
              <a:t>接近</a:t>
            </a:r>
            <a:endParaRPr lang="zh-CN" altLang="en-US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跨越连续</a:t>
            </a:r>
            <a:r>
              <a:rPr lang="en-US" altLang="zh-CN"/>
              <a:t>frontier</a:t>
            </a:r>
            <a:r>
              <a:rPr lang="zh-CN" altLang="en-US"/>
              <a:t>的顶点标签互相</a:t>
            </a:r>
            <a:r>
              <a:rPr lang="zh-CN" altLang="en-US"/>
              <a:t>接近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47675" y="2085975"/>
            <a:ext cx="7980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对于</a:t>
            </a:r>
            <a:r>
              <a:rPr lang="en-US" altLang="zh-CN"/>
              <a:t>1</a:t>
            </a:r>
            <a:r>
              <a:rPr lang="zh-CN" altLang="en-US"/>
              <a:t>，可以表述为：对于有向无权图，定义MinIntraBFS为开销最小的</a:t>
            </a:r>
            <a:r>
              <a:rPr lang="zh-CN" altLang="en-US"/>
              <a:t>排序：</a:t>
            </a:r>
            <a:endParaRPr lang="zh-CN" altLang="en-US"/>
          </a:p>
        </p:txBody>
      </p:sp>
      <p:pic>
        <p:nvPicPr>
          <p:cNvPr id="4" name="图片 3" descr="截屏2022-11-18 下午11.33.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675" y="2600960"/>
            <a:ext cx="5575300" cy="1016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15290" y="417830"/>
            <a:ext cx="4043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性能指标：读放大</a:t>
            </a:r>
            <a:r>
              <a:rPr lang="en-US" altLang="zh-CN" sz="2400"/>
              <a:t>/</a:t>
            </a:r>
            <a:r>
              <a:rPr lang="zh-CN" altLang="en-US" sz="2400"/>
              <a:t>预取</a:t>
            </a:r>
            <a:r>
              <a:rPr lang="en-US" altLang="zh-CN" sz="2400"/>
              <a:t>/</a:t>
            </a:r>
            <a:r>
              <a:rPr lang="zh-CN" altLang="en-US" sz="2400"/>
              <a:t>驱逐</a:t>
            </a:r>
            <a:endParaRPr lang="zh-CN" altLang="en-US" sz="2400"/>
          </a:p>
        </p:txBody>
      </p:sp>
      <p:pic>
        <p:nvPicPr>
          <p:cNvPr id="3" name="图片 2" descr="截屏2022-11-19 上午8.33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7620"/>
            <a:ext cx="12192000" cy="3841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5290" y="5224145"/>
            <a:ext cx="3782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HtoD</a:t>
            </a:r>
            <a:r>
              <a:rPr lang="zh-CN" altLang="en-US"/>
              <a:t>的数据量和遍历一次图所需的数据</a:t>
            </a:r>
            <a:r>
              <a:rPr lang="zh-CN" altLang="en-US"/>
              <a:t>量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58970" y="5224145"/>
            <a:ext cx="37833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总数据传输量的一部分可归因于预取。为了减少数据传输量而禁用预取器会严重影响性能。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768080" y="5224145"/>
            <a:ext cx="29051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驱逐发生在</a:t>
            </a:r>
            <a:r>
              <a:rPr lang="en-US" altLang="zh-CN"/>
              <a:t>2MB</a:t>
            </a:r>
            <a:r>
              <a:rPr lang="zh-CN" altLang="en-US"/>
              <a:t>粒度上</a:t>
            </a:r>
            <a:endParaRPr lang="zh-CN" altLang="en-US"/>
          </a:p>
          <a:p>
            <a:r>
              <a:rPr lang="zh-CN" altLang="en-US"/>
              <a:t>该区域中</a:t>
            </a:r>
            <a:r>
              <a:rPr lang="en-US" altLang="zh-CN"/>
              <a:t>4KB</a:t>
            </a:r>
            <a:r>
              <a:rPr lang="zh-CN" altLang="en-US"/>
              <a:t>的页会被</a:t>
            </a:r>
            <a:r>
              <a:rPr lang="zh-CN" altLang="en-US"/>
              <a:t>驱逐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61620" y="269240"/>
            <a:ext cx="45485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HALO: </a:t>
            </a:r>
            <a:r>
              <a:rPr lang="zh-CN" altLang="en-US"/>
              <a:t>HARMONIC LOCALITY ORDERING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6555" y="831215"/>
            <a:ext cx="8391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亲密中心性：有些点和别的点距离更近，更亲密，在</a:t>
            </a:r>
            <a:r>
              <a:rPr lang="en-US" altLang="zh-CN"/>
              <a:t>BFS</a:t>
            </a:r>
            <a:r>
              <a:rPr lang="zh-CN" altLang="en-US"/>
              <a:t>中就越容易被越早</a:t>
            </a:r>
            <a:r>
              <a:rPr lang="zh-CN" altLang="en-US"/>
              <a:t>发现。</a:t>
            </a:r>
            <a:endParaRPr lang="zh-CN" altLang="en-US"/>
          </a:p>
        </p:txBody>
      </p:sp>
      <p:pic>
        <p:nvPicPr>
          <p:cNvPr id="4" name="图片 3" descr="截屏2022-11-18 下午11.48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20" y="1282700"/>
            <a:ext cx="3186430" cy="9639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50870" y="1621790"/>
            <a:ext cx="2379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</a:t>
            </a:r>
            <a:r>
              <a:rPr lang="zh-CN" altLang="en-US"/>
              <a:t>表示</a:t>
            </a:r>
            <a:r>
              <a:rPr lang="en-US" altLang="zh-CN"/>
              <a:t>y</a:t>
            </a:r>
            <a:r>
              <a:rPr lang="zh-CN" altLang="en-US"/>
              <a:t>到</a:t>
            </a:r>
            <a:r>
              <a:rPr lang="en-US" altLang="zh-CN"/>
              <a:t>x</a:t>
            </a:r>
            <a:r>
              <a:rPr lang="zh-CN" altLang="en-US"/>
              <a:t>的</a:t>
            </a:r>
            <a:r>
              <a:rPr lang="zh-CN" altLang="en-US"/>
              <a:t>最短距离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6555" y="2329815"/>
            <a:ext cx="573024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相当于从每个点出发进行一次</a:t>
            </a:r>
            <a:r>
              <a:rPr lang="en-US" altLang="zh-CN"/>
              <a:t>BFS</a:t>
            </a:r>
            <a:r>
              <a:rPr lang="zh-CN" altLang="en-US"/>
              <a:t>，复杂度为</a:t>
            </a:r>
            <a:r>
              <a:rPr lang="en-US" altLang="zh-CN"/>
              <a:t>O(n(n+m))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于是进行采样，采样</a:t>
            </a:r>
            <a:r>
              <a:rPr lang="en-US" altLang="zh-CN"/>
              <a:t>k</a:t>
            </a:r>
            <a:r>
              <a:rPr lang="zh-CN" altLang="en-US"/>
              <a:t>个顶点作为原点，</a:t>
            </a:r>
            <a:r>
              <a:rPr lang="en-US" altLang="zh-CN"/>
              <a:t>k=</a:t>
            </a:r>
            <a:endParaRPr lang="en-US" altLang="zh-CN"/>
          </a:p>
        </p:txBody>
      </p:sp>
      <p:pic>
        <p:nvPicPr>
          <p:cNvPr id="8" name="图片 7" descr="截屏2022-11-18 下午11.52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215" y="2884170"/>
            <a:ext cx="1089660" cy="327025"/>
          </a:xfrm>
          <a:prstGeom prst="rect">
            <a:avLst/>
          </a:prstGeom>
        </p:spPr>
      </p:pic>
      <p:pic>
        <p:nvPicPr>
          <p:cNvPr id="10" name="图片 9" descr="截屏2022-11-19 上午12.00.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" y="3251835"/>
            <a:ext cx="6866890" cy="34150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112510" y="4545330"/>
            <a:ext cx="2125345" cy="1014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 rot="13740000">
            <a:off x="3575685" y="4775200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38010" y="4366895"/>
            <a:ext cx="8432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0-2 1</a:t>
            </a:r>
            <a:endParaRPr lang="zh-CN" altLang="en-US"/>
          </a:p>
          <a:p>
            <a:pPr algn="l"/>
            <a:r>
              <a:rPr lang="zh-CN" altLang="en-US"/>
              <a:t>1-2 2</a:t>
            </a:r>
            <a:endParaRPr lang="zh-CN" altLang="en-US"/>
          </a:p>
          <a:p>
            <a:pPr algn="l"/>
            <a:r>
              <a:rPr lang="zh-CN" altLang="en-US"/>
              <a:t>4-2 1</a:t>
            </a:r>
            <a:endParaRPr lang="zh-CN" altLang="en-US"/>
          </a:p>
          <a:p>
            <a:pPr algn="l"/>
            <a:r>
              <a:rPr lang="zh-CN" altLang="en-US"/>
              <a:t>7-2 4</a:t>
            </a:r>
            <a:endParaRPr lang="zh-CN" altLang="en-US"/>
          </a:p>
          <a:p>
            <a:pPr algn="l"/>
            <a:r>
              <a:rPr lang="zh-CN" altLang="en-US"/>
              <a:t>8-2 3</a:t>
            </a:r>
            <a:endParaRPr lang="zh-CN" altLang="en-US"/>
          </a:p>
          <a:p>
            <a:pPr algn="l"/>
            <a:r>
              <a:rPr lang="zh-CN" altLang="en-US"/>
              <a:t>10-2 2</a:t>
            </a:r>
            <a:endParaRPr lang="zh-CN" altLang="en-US"/>
          </a:p>
        </p:txBody>
      </p:sp>
      <p:pic>
        <p:nvPicPr>
          <p:cNvPr id="14" name="图片 13" descr="截屏2022-11-19 上午12.08.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815" y="1393190"/>
            <a:ext cx="2362200" cy="825500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6181090" y="1770380"/>
            <a:ext cx="6032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 descr="截屏2022-11-19 上午12.10.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775" y="3637280"/>
            <a:ext cx="3610610" cy="19227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1012</Words>
  <Application>WPS 文字</Application>
  <PresentationFormat>宽屏</PresentationFormat>
  <Paragraphs>79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Apple Color Emoji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joy</dc:creator>
  <cp:lastModifiedBy>周1杰</cp:lastModifiedBy>
  <cp:revision>12</cp:revision>
  <dcterms:created xsi:type="dcterms:W3CDTF">2022-11-19T02:57:13Z</dcterms:created>
  <dcterms:modified xsi:type="dcterms:W3CDTF">2022-11-19T02:57:13Z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2052-4.3.0.7281</vt:lpwstr>
  </property>
  <property fmtid="{D5CDD505-2E9C-101B-9397-08002B2CF9AE}" pid="3" name="ICV">
    <vt:lpwstr>5E2B841277EC9C7C2FDA74636C76301B</vt:lpwstr>
  </property>
</Properties>
</file>